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6" r:id="rId2"/>
    <p:sldId id="288" r:id="rId3"/>
    <p:sldId id="283" r:id="rId4"/>
    <p:sldId id="268" r:id="rId5"/>
    <p:sldId id="285" r:id="rId6"/>
    <p:sldId id="286" r:id="rId7"/>
    <p:sldId id="284" r:id="rId8"/>
    <p:sldId id="287" r:id="rId9"/>
    <p:sldId id="289" r:id="rId10"/>
    <p:sldId id="298" r:id="rId11"/>
    <p:sldId id="290" r:id="rId12"/>
    <p:sldId id="292" r:id="rId13"/>
    <p:sldId id="293" r:id="rId14"/>
    <p:sldId id="294" r:id="rId15"/>
    <p:sldId id="295" r:id="rId16"/>
    <p:sldId id="296" r:id="rId17"/>
    <p:sldId id="297" r:id="rId18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BBC"/>
    <a:srgbClr val="005A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74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2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6DBA-AC73-4D9F-AA73-99D8A194BB8F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65EA8-CFB4-44D0-A2F6-DD8D80B33B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070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6DBA-AC73-4D9F-AA73-99D8A194BB8F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65EA8-CFB4-44D0-A2F6-DD8D80B33B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767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6DBA-AC73-4D9F-AA73-99D8A194BB8F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65EA8-CFB4-44D0-A2F6-DD8D80B33BC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2466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6DBA-AC73-4D9F-AA73-99D8A194BB8F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65EA8-CFB4-44D0-A2F6-DD8D80B33B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279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6DBA-AC73-4D9F-AA73-99D8A194BB8F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65EA8-CFB4-44D0-A2F6-DD8D80B33BC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0491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6DBA-AC73-4D9F-AA73-99D8A194BB8F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65EA8-CFB4-44D0-A2F6-DD8D80B33B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429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6DBA-AC73-4D9F-AA73-99D8A194BB8F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65EA8-CFB4-44D0-A2F6-DD8D80B33B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8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6DBA-AC73-4D9F-AA73-99D8A194BB8F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65EA8-CFB4-44D0-A2F6-DD8D80B33B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19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6DBA-AC73-4D9F-AA73-99D8A194BB8F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65EA8-CFB4-44D0-A2F6-DD8D80B33B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723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6DBA-AC73-4D9F-AA73-99D8A194BB8F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65EA8-CFB4-44D0-A2F6-DD8D80B33B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586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6DBA-AC73-4D9F-AA73-99D8A194BB8F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65EA8-CFB4-44D0-A2F6-DD8D80B33B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455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6DBA-AC73-4D9F-AA73-99D8A194BB8F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65EA8-CFB4-44D0-A2F6-DD8D80B33B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465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6DBA-AC73-4D9F-AA73-99D8A194BB8F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65EA8-CFB4-44D0-A2F6-DD8D80B33B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15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6DBA-AC73-4D9F-AA73-99D8A194BB8F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65EA8-CFB4-44D0-A2F6-DD8D80B33B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806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6DBA-AC73-4D9F-AA73-99D8A194BB8F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65EA8-CFB4-44D0-A2F6-DD8D80B33B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20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65EA8-CFB4-44D0-A2F6-DD8D80B33BC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6DBA-AC73-4D9F-AA73-99D8A194BB8F}" type="datetimeFigureOut">
              <a:rPr lang="en-US" smtClean="0"/>
              <a:t>1/23/2023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956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B6DBA-AC73-4D9F-AA73-99D8A194BB8F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1B65EA8-CFB4-44D0-A2F6-DD8D80B33B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043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7CC6B-6B3D-46E8-A0CD-0FD55F12BB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9912" y="144379"/>
            <a:ext cx="8009239" cy="1389839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Great Basin College ~ Beta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</a:rPr>
              <a:t>Beta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 Epsilon</a:t>
            </a:r>
            <a:b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</a:rPr>
              <a:t>“You Matter” Foster Care Campaign, Fall 2022 </a:t>
            </a:r>
            <a:br>
              <a:rPr lang="en-US" sz="2700" b="1" dirty="0">
                <a:solidFill>
                  <a:schemeClr val="accent2">
                    <a:lumMod val="75000"/>
                  </a:schemeClr>
                </a:solidFill>
              </a:rPr>
            </a:br>
            <a:endParaRPr lang="en-US" sz="2700" b="1" dirty="0">
              <a:solidFill>
                <a:srgbClr val="0070C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10F612-E47D-48F5-B11D-62CBC8D398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6070" y="5537192"/>
            <a:ext cx="7667537" cy="1176429"/>
          </a:xfrm>
        </p:spPr>
        <p:txBody>
          <a:bodyPr anchor="t">
            <a:normAutofit lnSpcReduction="10000"/>
          </a:bodyPr>
          <a:lstStyle/>
          <a:p>
            <a:pPr algn="ctr"/>
            <a:endParaRPr lang="en-US" sz="1600" b="1" dirty="0">
              <a:solidFill>
                <a:srgbClr val="002060"/>
              </a:solidFill>
            </a:endParaRPr>
          </a:p>
          <a:p>
            <a:pPr algn="ctr"/>
            <a:r>
              <a:rPr lang="en-US" sz="1600" b="1" dirty="0">
                <a:solidFill>
                  <a:srgbClr val="002060"/>
                </a:solidFill>
              </a:rPr>
              <a:t>Phi Theta Kappa Mission: </a:t>
            </a:r>
            <a:r>
              <a:rPr lang="en-US" sz="1600" dirty="0">
                <a:solidFill>
                  <a:srgbClr val="002060"/>
                </a:solidFill>
              </a:rPr>
              <a:t>The mission of Phi Theta Kappa is to recognize academic achievement of college students and to provide opportunities for them to grow as scholars and leaders.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F1BA18E-5741-49F2-B021-3E48442FE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564" y="1320808"/>
            <a:ext cx="5204579" cy="4408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B17D72-7831-4C76-8DAD-9FCD2A568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119" y="2986281"/>
            <a:ext cx="2310882" cy="137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98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3936D-352F-4AFC-9CC3-CF4C22448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861" y="286405"/>
            <a:ext cx="9022701" cy="127180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Ely Site: “You Matter” –  194 Bags  </a:t>
            </a:r>
            <a:br>
              <a:rPr lang="en-US" sz="2400" dirty="0">
                <a:solidFill>
                  <a:srgbClr val="002060"/>
                </a:solidFill>
              </a:rPr>
            </a:br>
            <a:r>
              <a:rPr lang="en-US" sz="1800" dirty="0">
                <a:solidFill>
                  <a:srgbClr val="002060"/>
                </a:solidFill>
              </a:rPr>
              <a:t>Phi Theta Kappa, Classified Staff, &amp; Robinson Mine </a:t>
            </a:r>
            <a:br>
              <a:rPr lang="en-US" sz="1800" dirty="0">
                <a:solidFill>
                  <a:srgbClr val="002060"/>
                </a:solidFill>
              </a:rPr>
            </a:br>
            <a:r>
              <a:rPr lang="en-US" sz="1800" dirty="0">
                <a:solidFill>
                  <a:srgbClr val="002060"/>
                </a:solidFill>
              </a:rPr>
              <a:t>Amanda Hilton, General Manager, Chelsea </a:t>
            </a:r>
            <a:r>
              <a:rPr lang="en-US" sz="1800" dirty="0" err="1">
                <a:solidFill>
                  <a:srgbClr val="002060"/>
                </a:solidFill>
              </a:rPr>
              <a:t>Nicholes</a:t>
            </a:r>
            <a:r>
              <a:rPr lang="en-US" sz="1800" dirty="0">
                <a:solidFill>
                  <a:srgbClr val="002060"/>
                </a:solidFill>
              </a:rPr>
              <a:t>, Human Resource Manager, </a:t>
            </a:r>
            <a:br>
              <a:rPr lang="en-US" sz="1800" dirty="0">
                <a:solidFill>
                  <a:srgbClr val="002060"/>
                </a:solidFill>
              </a:rPr>
            </a:br>
            <a:r>
              <a:rPr lang="en-US" sz="1800" dirty="0" err="1">
                <a:solidFill>
                  <a:srgbClr val="002060"/>
                </a:solidFill>
              </a:rPr>
              <a:t>Daisia</a:t>
            </a:r>
            <a:r>
              <a:rPr lang="en-US" sz="1800" dirty="0">
                <a:solidFill>
                  <a:srgbClr val="002060"/>
                </a:solidFill>
              </a:rPr>
              <a:t> Shed, Chief of Staff, and Jared Russo, Ely DCFS </a:t>
            </a:r>
            <a:br>
              <a:rPr lang="en-US" sz="1800" dirty="0">
                <a:solidFill>
                  <a:srgbClr val="002060"/>
                </a:solidFill>
              </a:rPr>
            </a:br>
            <a:r>
              <a:rPr lang="en-US" sz="1800" dirty="0">
                <a:solidFill>
                  <a:srgbClr val="002060"/>
                </a:solidFill>
              </a:rPr>
              <a:t>$4,265.00 in Cash Donations – Robinson Mine Payroll Deduction</a:t>
            </a:r>
            <a:endParaRPr lang="en-US" sz="1800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FA10FE6-2B40-40CE-9E87-22697CBEEB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861" y="2227397"/>
            <a:ext cx="6725984" cy="3673267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Picture 3" descr="A person and person holding drinks&#10;&#10;Description automatically generated with low confidence">
            <a:extLst>
              <a:ext uri="{FF2B5EF4-FFF2-40B4-BE49-F238E27FC236}">
                <a16:creationId xmlns:a16="http://schemas.microsoft.com/office/drawing/2014/main" id="{4C81A604-1F08-4BD7-AA3B-D32CCAF71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2" y="1840975"/>
            <a:ext cx="3495863" cy="464664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70729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3936D-352F-4AFC-9CC3-CF4C22448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86405"/>
            <a:ext cx="8596668" cy="1271807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Ely Site: “You Matter” –  194 Bags</a:t>
            </a:r>
            <a:br>
              <a:rPr lang="en-US" sz="2400" b="1" dirty="0">
                <a:solidFill>
                  <a:srgbClr val="002060"/>
                </a:solidFill>
              </a:rPr>
            </a:br>
            <a:r>
              <a:rPr lang="en-US" sz="1800" dirty="0">
                <a:solidFill>
                  <a:srgbClr val="002060"/>
                </a:solidFill>
              </a:rPr>
              <a:t>Phi Theta Kappa, Classified Staff, &amp;</a:t>
            </a:r>
            <a:br>
              <a:rPr lang="en-US" sz="1800" dirty="0">
                <a:solidFill>
                  <a:srgbClr val="002060"/>
                </a:solidFill>
              </a:rPr>
            </a:br>
            <a:r>
              <a:rPr lang="en-US" sz="1800" dirty="0">
                <a:solidFill>
                  <a:srgbClr val="002060"/>
                </a:solidFill>
              </a:rPr>
              <a:t>Mt. Wheeler Power</a:t>
            </a:r>
            <a:endParaRPr lang="en-US" sz="1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6D7690-B9C4-4677-B646-88A307782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1416" y="2831309"/>
            <a:ext cx="2310584" cy="1371719"/>
          </a:xfrm>
          <a:prstGeom prst="rect">
            <a:avLst/>
          </a:prstGeom>
        </p:spPr>
      </p:pic>
      <p:pic>
        <p:nvPicPr>
          <p:cNvPr id="6" name="Content Placeholder 5" descr="A picture containing indoor, wall, room, cluttered&#10;&#10;Description automatically generated">
            <a:extLst>
              <a:ext uri="{FF2B5EF4-FFF2-40B4-BE49-F238E27FC236}">
                <a16:creationId xmlns:a16="http://schemas.microsoft.com/office/drawing/2014/main" id="{EA4C9902-9CF7-4DD6-A118-D81084FB30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263" y="1558212"/>
            <a:ext cx="6232848" cy="4674637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78679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3936D-352F-4AFC-9CC3-CF4C22448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86405"/>
            <a:ext cx="8596668" cy="127180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Elko: “You Matter” – 234 Bags</a:t>
            </a:r>
            <a:br>
              <a:rPr lang="en-US" sz="2400" dirty="0">
                <a:solidFill>
                  <a:srgbClr val="002060"/>
                </a:solidFill>
              </a:rPr>
            </a:br>
            <a:r>
              <a:rPr lang="en-US" sz="2000" dirty="0">
                <a:solidFill>
                  <a:srgbClr val="002060"/>
                </a:solidFill>
              </a:rPr>
              <a:t>Phi Theta Kappa, Classified Staff, Nevada Gold Mines, CASA, SGA, Elko County School District, Head Start of NE Nevada, GBC Child &amp; Family Center, NV Fitness, </a:t>
            </a:r>
            <a:br>
              <a:rPr lang="en-US" sz="2000" dirty="0">
                <a:solidFill>
                  <a:srgbClr val="002060"/>
                </a:solidFill>
              </a:rPr>
            </a:br>
            <a:r>
              <a:rPr lang="en-US" sz="2000" dirty="0">
                <a:solidFill>
                  <a:srgbClr val="002060"/>
                </a:solidFill>
              </a:rPr>
              <a:t>GBC Administration, Faculty &amp; Staff, and NSHE Regent, Cathy McAdoo</a:t>
            </a:r>
            <a:endParaRPr lang="en-US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6D7690-B9C4-4677-B646-88A307782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1416" y="2831309"/>
            <a:ext cx="2310584" cy="1371719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81BED5B-F890-4012-AB20-660001FA5F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0053" y="1806025"/>
            <a:ext cx="5336390" cy="3768145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1D6B98-F780-4B34-AA6C-1EC7750CB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713" y="2452662"/>
            <a:ext cx="5656650" cy="376814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97284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92DDE-6D95-41CB-905B-948C87B19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27839"/>
            <a:ext cx="8596668" cy="1216478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The Final Elko Push: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November 16, 2022</a:t>
            </a:r>
            <a:br>
              <a:rPr lang="en-US" sz="2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accent2">
                    <a:lumMod val="50000"/>
                  </a:schemeClr>
                </a:solidFill>
              </a:rPr>
              <a:t>Packing $5,000.00 Worth of Essential Items for Infants &amp; Toddlers</a:t>
            </a:r>
            <a:br>
              <a:rPr lang="en-US" sz="18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accent2">
                    <a:lumMod val="50000"/>
                  </a:schemeClr>
                </a:solidFill>
              </a:rPr>
              <a:t>Donated by Nevada Gold Mines</a:t>
            </a:r>
            <a:br>
              <a:rPr lang="en-US" sz="1800" dirty="0">
                <a:solidFill>
                  <a:schemeClr val="accent2">
                    <a:lumMod val="50000"/>
                  </a:schemeClr>
                </a:solidFill>
              </a:rPr>
            </a:br>
            <a:endParaRPr lang="en-US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1" name="Content Placeholder 20" descr="A picture containing indoor, ceiling, person, scene&#10;&#10;Description automatically generated">
            <a:extLst>
              <a:ext uri="{FF2B5EF4-FFF2-40B4-BE49-F238E27FC236}">
                <a16:creationId xmlns:a16="http://schemas.microsoft.com/office/drawing/2014/main" id="{E38EDEFC-6BB7-48A2-AA42-297A46A4F8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918" y="2298787"/>
            <a:ext cx="5407414" cy="4055560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5" name="Content Placeholder 24" descr="A picture containing text, indoor, ceiling, wall&#10;&#10;Description automatically generated">
            <a:extLst>
              <a:ext uri="{FF2B5EF4-FFF2-40B4-BE49-F238E27FC236}">
                <a16:creationId xmlns:a16="http://schemas.microsoft.com/office/drawing/2014/main" id="{1614F48B-5A48-4EF4-98C4-12A5EA770F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80" y="1877069"/>
            <a:ext cx="5236306" cy="3927229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87067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92DDE-6D95-41CB-905B-948C87B19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79918"/>
            <a:ext cx="8596668" cy="1228040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The Final Elko Push: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November 16, 2022</a:t>
            </a:r>
            <a:br>
              <a:rPr lang="en-US" sz="2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Preparing for the delivery to </a:t>
            </a:r>
            <a:br>
              <a:rPr lang="en-US" sz="20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the Department of Child &amp; Family Services! </a:t>
            </a:r>
          </a:p>
        </p:txBody>
      </p:sp>
      <p:pic>
        <p:nvPicPr>
          <p:cNvPr id="25" name="Content Placeholder 24" descr="A picture containing text, indoor, ceiling, wall&#10;&#10;Description automatically generated">
            <a:extLst>
              <a:ext uri="{FF2B5EF4-FFF2-40B4-BE49-F238E27FC236}">
                <a16:creationId xmlns:a16="http://schemas.microsoft.com/office/drawing/2014/main" id="{1614F48B-5A48-4EF4-98C4-12A5EA770F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17031"/>
            <a:ext cx="5831299" cy="4373474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F6D723-FB9D-4A9F-8C94-02FCCA57B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20" y="1580147"/>
            <a:ext cx="5385566" cy="4431256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77490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92DDE-6D95-41CB-905B-948C87B19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76170"/>
            <a:ext cx="8596668" cy="1531332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Final Inventory of Donated Items</a:t>
            </a:r>
            <a:br>
              <a:rPr lang="en-US" sz="2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Total “You Matter” Bags Donated Campus-Wide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</a:rPr>
              <a:t>: 551</a:t>
            </a:r>
            <a:br>
              <a:rPr lang="en-US" sz="18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Total Diaper Donations: 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</a:rPr>
              <a:t>7,500+ ~ 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Total Cash Donations: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</a:rPr>
              <a:t> $450.00</a:t>
            </a:r>
            <a:br>
              <a:rPr lang="en-US" sz="18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Total Items to Include Miscellaneous Donations: 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</a:rPr>
              <a:t>12,400 </a:t>
            </a:r>
            <a:br>
              <a:rPr lang="en-US" sz="18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accent2">
                    <a:lumMod val="50000"/>
                  </a:schemeClr>
                </a:solidFill>
              </a:rPr>
              <a:t>&amp; 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Total Gift Card Donations for Teens: 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</a:rPr>
              <a:t>$3,660.00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0E06F7-6001-4675-B8BE-07CBBC934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824" y="1879989"/>
            <a:ext cx="6512766" cy="451906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6BBEE6-4BD9-4702-A18C-1E465A6A5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416" y="3051051"/>
            <a:ext cx="2310584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54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92DDE-6D95-41CB-905B-948C87B19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505" y="419450"/>
            <a:ext cx="9068499" cy="1031845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Final Delivery to Rural Nevada DCFS </a:t>
            </a:r>
            <a:b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Ink Free" panose="03080402000500000000" pitchFamily="66" charset="0"/>
              </a:rPr>
              <a:t>“To the world you may be one person, but to one person, you may be the world.”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6BBEE6-4BD9-4702-A18C-1E465A6A5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1416" y="3051051"/>
            <a:ext cx="2310584" cy="13717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BE3387-609C-4C93-8317-C80619D8F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55" y="1638036"/>
            <a:ext cx="8223411" cy="4197747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53662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F23BD3-87B6-4B06-9175-8D318C156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460" y="2435290"/>
            <a:ext cx="4441552" cy="376023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EEA92E1-7594-42B9-B90B-110B6D99A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060" y="424630"/>
            <a:ext cx="4058817" cy="1777394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sz="2200" b="1" dirty="0">
                <a:solidFill>
                  <a:srgbClr val="0070C0"/>
                </a:solidFill>
              </a:rPr>
              <a:t>GBC Cares &amp; We Are Aware! </a:t>
            </a:r>
            <a:br>
              <a:rPr lang="en-US" dirty="0">
                <a:solidFill>
                  <a:srgbClr val="0070C0"/>
                </a:solidFill>
              </a:rPr>
            </a:br>
            <a:br>
              <a:rPr lang="en-US" dirty="0">
                <a:solidFill>
                  <a:srgbClr val="006BBC"/>
                </a:solidFill>
              </a:rPr>
            </a:br>
            <a:r>
              <a:rPr lang="en-US" dirty="0">
                <a:solidFill>
                  <a:srgbClr val="006BBC"/>
                </a:solidFill>
              </a:rPr>
              <a:t>On behalf of Phi Theta Kappa,</a:t>
            </a:r>
            <a:br>
              <a:rPr lang="en-US" dirty="0">
                <a:solidFill>
                  <a:srgbClr val="006BBC"/>
                </a:solidFill>
              </a:rPr>
            </a:br>
            <a:r>
              <a:rPr lang="en-US" dirty="0">
                <a:solidFill>
                  <a:srgbClr val="006BBC"/>
                </a:solidFill>
              </a:rPr>
              <a:t>we send our heartfelt gratitude for your outstanding contributions to the “You Matter” Campaign.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93185C-08E9-446D-BC22-727176C3F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719" y="696735"/>
            <a:ext cx="5464529" cy="546452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93047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7CC6B-6B3D-46E8-A0CD-0FD55F12BB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9912" y="144379"/>
            <a:ext cx="8009239" cy="1199229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Great Basin College ~ Beta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</a:rPr>
              <a:t>Beta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 Epsilon</a:t>
            </a:r>
            <a:b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</a:rPr>
              <a:t>“You Matter” Foster Care Campaign, Fall 2022 </a:t>
            </a:r>
            <a:br>
              <a:rPr lang="en-US" sz="2700" b="1" dirty="0">
                <a:solidFill>
                  <a:schemeClr val="accent2">
                    <a:lumMod val="75000"/>
                  </a:schemeClr>
                </a:solidFill>
              </a:rPr>
            </a:br>
            <a:endParaRPr lang="en-US" sz="2700" b="1" dirty="0">
              <a:solidFill>
                <a:srgbClr val="0070C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10F612-E47D-48F5-B11D-62CBC8D398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6070" y="5632205"/>
            <a:ext cx="7667537" cy="1081416"/>
          </a:xfrm>
        </p:spPr>
        <p:txBody>
          <a:bodyPr anchor="t">
            <a:normAutofit fontScale="92500" lnSpcReduction="10000"/>
          </a:bodyPr>
          <a:lstStyle/>
          <a:p>
            <a:pPr algn="ctr"/>
            <a:endParaRPr lang="en-US" sz="1600" b="1" dirty="0">
              <a:solidFill>
                <a:srgbClr val="002060"/>
              </a:solidFill>
            </a:endParaRPr>
          </a:p>
          <a:p>
            <a:pPr algn="ctr"/>
            <a:r>
              <a:rPr lang="en-US" sz="1600" b="1" dirty="0">
                <a:solidFill>
                  <a:srgbClr val="002060"/>
                </a:solidFill>
              </a:rPr>
              <a:t>Phi Theta Kappa Mission: </a:t>
            </a:r>
            <a:r>
              <a:rPr lang="en-US" sz="1600" dirty="0">
                <a:solidFill>
                  <a:srgbClr val="002060"/>
                </a:solidFill>
              </a:rPr>
              <a:t>The mission of Phi Theta Kappa is to recognize academic achievement of college students and to provide opportunities for them to grow as scholars and leaders.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B17D72-7831-4C76-8DAD-9FCD2A568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441" y="4414484"/>
            <a:ext cx="2444620" cy="145149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7" name="Picture 1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0783B06-086C-42F0-BB11-3EA701A01F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590" y="2290846"/>
            <a:ext cx="4455145" cy="334135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2AE3D9-E40C-477E-87FA-8DC730DC4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502" y="1225795"/>
            <a:ext cx="4339440" cy="3056956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06286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EA904-FA4C-45CC-9EC6-2D529FDB2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116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The “You Matter” Campaign Launched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September 12,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24BB6-A6EF-4486-934F-67A0C17879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892140"/>
            <a:ext cx="4184035" cy="4575771"/>
          </a:xfrm>
          <a:ln w="57150">
            <a:solidFill>
              <a:srgbClr val="006BBC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/>
              <a:t>Phi Theta Kappa partnered with the Following entities: </a:t>
            </a:r>
          </a:p>
          <a:p>
            <a:r>
              <a:rPr lang="en-US" sz="1600" dirty="0"/>
              <a:t>Rural NV Department of Child &amp; Family Services</a:t>
            </a:r>
          </a:p>
          <a:p>
            <a:r>
              <a:rPr lang="en-US" sz="1600" dirty="0"/>
              <a:t>Nye County Department of Child &amp; Family Services</a:t>
            </a:r>
          </a:p>
          <a:p>
            <a:r>
              <a:rPr lang="en-US" sz="1600" dirty="0"/>
              <a:t>CASA: Court Appointed Advocates for Foster Children</a:t>
            </a:r>
          </a:p>
          <a:p>
            <a:r>
              <a:rPr lang="en-US" sz="1600" dirty="0"/>
              <a:t>GBC Student Government Association</a:t>
            </a:r>
          </a:p>
          <a:p>
            <a:r>
              <a:rPr lang="en-US" sz="1600" dirty="0"/>
              <a:t>Lakeshore Learning Materials</a:t>
            </a:r>
          </a:p>
          <a:p>
            <a:r>
              <a:rPr lang="en-US" sz="1600" dirty="0"/>
              <a:t>Nevada Early Intervention</a:t>
            </a:r>
          </a:p>
          <a:p>
            <a:r>
              <a:rPr lang="en-US" sz="1600" dirty="0"/>
              <a:t>GBC Social Work Program</a:t>
            </a:r>
          </a:p>
          <a:p>
            <a:r>
              <a:rPr lang="en-US" sz="1600" dirty="0"/>
              <a:t>GBC Classified Council </a:t>
            </a:r>
          </a:p>
          <a:p>
            <a:r>
              <a:rPr lang="en-US" sz="1600" dirty="0"/>
              <a:t>Nevada Gold Mines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36D4C8-6A5A-4ACD-B0AD-CD0B93E471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1450" y="1892140"/>
            <a:ext cx="4303498" cy="4575771"/>
          </a:xfrm>
          <a:ln w="57150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005A9E"/>
                </a:solidFill>
              </a:rPr>
              <a:t>The Phi Theta Kappa Officers met with President Helens and VP Rivera to seek support for the “You Matter” campaign in September 2022.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005A9E"/>
                </a:solidFill>
              </a:rPr>
              <a:t>We received unconditional support! </a:t>
            </a:r>
          </a:p>
        </p:txBody>
      </p:sp>
      <p:pic>
        <p:nvPicPr>
          <p:cNvPr id="6" name="Picture 5" descr="A picture containing person, wall, indoor, shirt&#10;&#10;Description automatically generated">
            <a:extLst>
              <a:ext uri="{FF2B5EF4-FFF2-40B4-BE49-F238E27FC236}">
                <a16:creationId xmlns:a16="http://schemas.microsoft.com/office/drawing/2014/main" id="{256BC7BC-9DD7-4368-9226-725660BFF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73309"/>
            <a:ext cx="2055302" cy="2775091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8FA305-73B8-4CA3-8700-F7656601D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416" y="3187757"/>
            <a:ext cx="2310584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72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307AD16-C78A-4A79-8C9E-500B52D88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737" y="255864"/>
            <a:ext cx="9224209" cy="8766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dirty="0">
                <a:solidFill>
                  <a:srgbClr val="002060"/>
                </a:solidFill>
              </a:rPr>
              <a:t>Gears of Generosity Synchronized Efforts Across GBC: Pahrump Site: “You Matter” – 39 </a:t>
            </a:r>
            <a:r>
              <a:rPr lang="en-US" dirty="0">
                <a:solidFill>
                  <a:srgbClr val="002060"/>
                </a:solidFill>
              </a:rPr>
              <a:t>Bags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sz="2000" dirty="0">
                <a:solidFill>
                  <a:srgbClr val="002060"/>
                </a:solidFill>
              </a:rPr>
              <a:t>Phi Theta Kappa, the GBC Social Work Program, Classified Staff, and</a:t>
            </a:r>
            <a:br>
              <a:rPr lang="en-US" sz="2000" dirty="0">
                <a:solidFill>
                  <a:srgbClr val="002060"/>
                </a:solidFill>
              </a:rPr>
            </a:br>
            <a:r>
              <a:rPr lang="en-US" sz="2000" dirty="0">
                <a:solidFill>
                  <a:srgbClr val="002060"/>
                </a:solidFill>
              </a:rPr>
              <a:t> the GBC Education Department 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72CF12-D10B-4080-B7CA-CC86FEC85B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920424"/>
            <a:ext cx="4473506" cy="46229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ECF4836-2288-4163-B4C4-57EA7E8BA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r="8264"/>
          <a:stretch/>
        </p:blipFill>
        <p:spPr>
          <a:xfrm>
            <a:off x="426005" y="1876380"/>
            <a:ext cx="2894203" cy="462298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51BA1B-238D-4A05-BA17-B32C0E5C8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2" r="27322"/>
          <a:stretch/>
        </p:blipFill>
        <p:spPr>
          <a:xfrm>
            <a:off x="8675703" y="1876381"/>
            <a:ext cx="2840816" cy="469743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A334D5-E599-4A20-B25E-A34B773A1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37" y="2331481"/>
            <a:ext cx="4852837" cy="37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330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6D1D5-3FC3-46C3-8DDD-03B0EDBE4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4558"/>
            <a:ext cx="9227976" cy="1333849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Winnemucca Site: “You Matter” – 84 Bags </a:t>
            </a:r>
            <a:br>
              <a:rPr lang="en-US" sz="2800" dirty="0">
                <a:solidFill>
                  <a:srgbClr val="002060"/>
                </a:solidFill>
              </a:rPr>
            </a:br>
            <a:r>
              <a:rPr lang="en-US" sz="2000" b="1" dirty="0">
                <a:solidFill>
                  <a:srgbClr val="002060"/>
                </a:solidFill>
              </a:rPr>
              <a:t>Phi Theta Kappa, Classified Staff, &amp; Community </a:t>
            </a:r>
            <a:br>
              <a:rPr lang="en-US" sz="2000" dirty="0">
                <a:solidFill>
                  <a:srgbClr val="002060"/>
                </a:solidFill>
              </a:rPr>
            </a:br>
            <a:r>
              <a:rPr lang="en-US" sz="1800" dirty="0">
                <a:solidFill>
                  <a:srgbClr val="002060"/>
                </a:solidFill>
              </a:rPr>
              <a:t>Black Rock Vision Center, Nevada Gold Mines, and </a:t>
            </a:r>
            <a:br>
              <a:rPr lang="en-US" sz="1800" dirty="0">
                <a:solidFill>
                  <a:srgbClr val="002060"/>
                </a:solidFill>
              </a:rPr>
            </a:br>
            <a:r>
              <a:rPr lang="en-US" sz="1800" dirty="0">
                <a:solidFill>
                  <a:srgbClr val="002060"/>
                </a:solidFill>
              </a:rPr>
              <a:t>Battle Mountain Christ Lutheran Preschool </a:t>
            </a:r>
            <a:endParaRPr lang="en-US" sz="1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CFDED2-312A-442A-97FF-144AE3DF02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3466" y="1812023"/>
            <a:ext cx="3251538" cy="433134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F18C736-BF63-48AE-8F52-90D7A33436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833786" y="2262334"/>
            <a:ext cx="4793275" cy="3593211"/>
          </a:xfrm>
          <a:prstGeom prst="rect">
            <a:avLst/>
          </a:prstGeom>
          <a:ln>
            <a:solidFill>
              <a:srgbClr val="005A9E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3" name="Picture 12" descr="A picture containing wall, indoor, floor, person&#10;&#10;Description automatically generated">
            <a:extLst>
              <a:ext uri="{FF2B5EF4-FFF2-40B4-BE49-F238E27FC236}">
                <a16:creationId xmlns:a16="http://schemas.microsoft.com/office/drawing/2014/main" id="{FC1499D7-8724-4F2C-8F62-8C3AD84122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465" y="1937857"/>
            <a:ext cx="3089246" cy="411899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32517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762B8-C57D-4D81-BF20-5C28C60DB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783" y="318781"/>
            <a:ext cx="9068499" cy="1283515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Winnemucca Site: “You Matter” – 84 Bags </a:t>
            </a:r>
            <a:br>
              <a:rPr lang="en-US" sz="2800" dirty="0">
                <a:solidFill>
                  <a:srgbClr val="002060"/>
                </a:solidFill>
              </a:rPr>
            </a:br>
            <a:r>
              <a:rPr lang="en-US" sz="1800" dirty="0">
                <a:solidFill>
                  <a:srgbClr val="002060"/>
                </a:solidFill>
              </a:rPr>
              <a:t>Phi Theta Kappa, Classified Staff, GBC Winnemucca Administration,</a:t>
            </a:r>
            <a:br>
              <a:rPr lang="en-US" sz="1800" dirty="0">
                <a:solidFill>
                  <a:srgbClr val="002060"/>
                </a:solidFill>
              </a:rPr>
            </a:br>
            <a:r>
              <a:rPr lang="en-US" sz="1800" dirty="0">
                <a:solidFill>
                  <a:srgbClr val="002060"/>
                </a:solidFill>
              </a:rPr>
              <a:t>Nevada Gold Mines, and Chrysler Dodge, Jeep, &amp;  Ram </a:t>
            </a:r>
            <a:endParaRPr lang="en-US" sz="1800" dirty="0"/>
          </a:p>
        </p:txBody>
      </p:sp>
      <p:pic>
        <p:nvPicPr>
          <p:cNvPr id="6" name="Content Placeholder 5" descr="A picture containing ceiling, indoor, person, floor&#10;&#10;Description automatically generated">
            <a:extLst>
              <a:ext uri="{FF2B5EF4-FFF2-40B4-BE49-F238E27FC236}">
                <a16:creationId xmlns:a16="http://schemas.microsoft.com/office/drawing/2014/main" id="{C5DBE92B-4D10-4ECD-9EF0-3B252A38C9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5" y="1719743"/>
            <a:ext cx="6291171" cy="4718379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AB62FE-7942-4D6F-AF78-920885CB4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7204" y="3023058"/>
            <a:ext cx="2310584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2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762B8-C57D-4D81-BF20-5C28C60DB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561" y="335560"/>
            <a:ext cx="9169166" cy="1208014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Winnemucca Site: “You Matter” – 84 Bags </a:t>
            </a:r>
            <a:br>
              <a:rPr lang="en-US" sz="2800" dirty="0">
                <a:solidFill>
                  <a:srgbClr val="002060"/>
                </a:solidFill>
              </a:rPr>
            </a:br>
            <a:r>
              <a:rPr lang="en-US" sz="1800" dirty="0">
                <a:solidFill>
                  <a:srgbClr val="002060"/>
                </a:solidFill>
              </a:rPr>
              <a:t>Phi Theta Kappa, Classified Staff, Nevada Gold Mines, and </a:t>
            </a:r>
            <a:br>
              <a:rPr lang="en-US" sz="1800" dirty="0">
                <a:solidFill>
                  <a:srgbClr val="002060"/>
                </a:solidFill>
              </a:rPr>
            </a:br>
            <a:r>
              <a:rPr lang="en-US" sz="1800" dirty="0">
                <a:solidFill>
                  <a:srgbClr val="002060"/>
                </a:solidFill>
              </a:rPr>
              <a:t>REMAX Great Basin Reality</a:t>
            </a:r>
            <a:endParaRPr lang="en-US" sz="1800" dirty="0"/>
          </a:p>
        </p:txBody>
      </p:sp>
      <p:pic>
        <p:nvPicPr>
          <p:cNvPr id="18" name="Content Placeholder 17" descr="A group of people posing for a photo in front of a sign&#10;&#10;Description automatically generated with medium confidence">
            <a:extLst>
              <a:ext uri="{FF2B5EF4-FFF2-40B4-BE49-F238E27FC236}">
                <a16:creationId xmlns:a16="http://schemas.microsoft.com/office/drawing/2014/main" id="{0FD824BA-4611-4628-95E4-0CAEB18E6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558" y="1702965"/>
            <a:ext cx="6248455" cy="4686341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79C71F-38D7-4A54-8365-B1BF84DE0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416" y="2929752"/>
            <a:ext cx="2310584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1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3936D-352F-4AFC-9CC3-CF4C22448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Ely Site: “You Matter” – 194 Bags</a:t>
            </a:r>
            <a:br>
              <a:rPr lang="en-US" sz="2400" dirty="0">
                <a:solidFill>
                  <a:srgbClr val="002060"/>
                </a:solidFill>
              </a:rPr>
            </a:br>
            <a:r>
              <a:rPr lang="en-US" sz="1800" dirty="0">
                <a:solidFill>
                  <a:srgbClr val="002060"/>
                </a:solidFill>
              </a:rPr>
              <a:t>Phi Theta Kappa, Classified Staff, </a:t>
            </a:r>
            <a:br>
              <a:rPr lang="en-US" sz="1800" dirty="0">
                <a:solidFill>
                  <a:srgbClr val="002060"/>
                </a:solidFill>
              </a:rPr>
            </a:br>
            <a:r>
              <a:rPr lang="en-US" sz="1800" dirty="0">
                <a:solidFill>
                  <a:srgbClr val="002060"/>
                </a:solidFill>
              </a:rPr>
              <a:t>Max &amp; Cherie Reid, Lund High School &amp; White Pine Library</a:t>
            </a:r>
            <a:endParaRPr lang="en-US" sz="1800" dirty="0"/>
          </a:p>
        </p:txBody>
      </p:sp>
      <p:pic>
        <p:nvPicPr>
          <p:cNvPr id="5" name="Content Placeholder 4" descr="A picture containing text, person, person, standing&#10;&#10;Description automatically generated">
            <a:extLst>
              <a:ext uri="{FF2B5EF4-FFF2-40B4-BE49-F238E27FC236}">
                <a16:creationId xmlns:a16="http://schemas.microsoft.com/office/drawing/2014/main" id="{D5470549-FD87-4F31-B811-E6BDE48B73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98" y="2013963"/>
            <a:ext cx="4301557" cy="3677805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6" descr="A person standing next to a table full of stuffed animals&#10;&#10;Description automatically generated with low confidence">
            <a:extLst>
              <a:ext uri="{FF2B5EF4-FFF2-40B4-BE49-F238E27FC236}">
                <a16:creationId xmlns:a16="http://schemas.microsoft.com/office/drawing/2014/main" id="{0F93830C-C5A9-484D-AD3F-B7B1E5197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109" y="2515223"/>
            <a:ext cx="5220913" cy="337384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79081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3936D-352F-4AFC-9CC3-CF4C22448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86405"/>
            <a:ext cx="8596668" cy="1271807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Ely Site: “You Matter” –  194 Bags  </a:t>
            </a:r>
            <a:br>
              <a:rPr lang="en-US" sz="2400" dirty="0">
                <a:solidFill>
                  <a:srgbClr val="002060"/>
                </a:solidFill>
              </a:rPr>
            </a:br>
            <a:r>
              <a:rPr lang="en-US" sz="1800" dirty="0">
                <a:solidFill>
                  <a:srgbClr val="002060"/>
                </a:solidFill>
              </a:rPr>
              <a:t>Phi Theta Kappa, Classified Staff, Ely DCFS, and </a:t>
            </a:r>
            <a:br>
              <a:rPr lang="en-US" sz="1800" dirty="0">
                <a:solidFill>
                  <a:srgbClr val="002060"/>
                </a:solidFill>
              </a:rPr>
            </a:br>
            <a:r>
              <a:rPr lang="en-US" sz="1800" dirty="0">
                <a:solidFill>
                  <a:srgbClr val="002060"/>
                </a:solidFill>
              </a:rPr>
              <a:t>Jared Russo, Social Work Student</a:t>
            </a:r>
            <a:endParaRPr lang="en-US" sz="1800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FA10FE6-2B40-40CE-9E87-22697CBEEB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4901" y="1558212"/>
            <a:ext cx="6362772" cy="488275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6D7690-B9C4-4677-B646-88A307782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416" y="2831309"/>
            <a:ext cx="2310584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8878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5789</TotalTime>
  <Words>705</Words>
  <Application>Microsoft Office PowerPoint</Application>
  <PresentationFormat>Widescreen</PresentationFormat>
  <Paragraphs>43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Ink Free</vt:lpstr>
      <vt:lpstr>Trebuchet MS</vt:lpstr>
      <vt:lpstr>Wingdings 3</vt:lpstr>
      <vt:lpstr>Facet</vt:lpstr>
      <vt:lpstr>Great Basin College ~ Beta Beta Epsilon “You Matter” Foster Care Campaign, Fall 2022  </vt:lpstr>
      <vt:lpstr>Great Basin College ~ Beta Beta Epsilon “You Matter” Foster Care Campaign, Fall 2022  </vt:lpstr>
      <vt:lpstr>The “You Matter” Campaign Launched September 12, 2022</vt:lpstr>
      <vt:lpstr>Gears of Generosity Synchronized Efforts Across GBC: Pahrump Site: “You Matter” – 39 Bags  Phi Theta Kappa, the GBC Social Work Program, Classified Staff, and  the GBC Education Department  </vt:lpstr>
      <vt:lpstr>Winnemucca Site: “You Matter” – 84 Bags  Phi Theta Kappa, Classified Staff, &amp; Community  Black Rock Vision Center, Nevada Gold Mines, and  Battle Mountain Christ Lutheran Preschool </vt:lpstr>
      <vt:lpstr>Winnemucca Site: “You Matter” – 84 Bags  Phi Theta Kappa, Classified Staff, GBC Winnemucca Administration, Nevada Gold Mines, and Chrysler Dodge, Jeep, &amp;  Ram </vt:lpstr>
      <vt:lpstr>Winnemucca Site: “You Matter” – 84 Bags  Phi Theta Kappa, Classified Staff, Nevada Gold Mines, and  REMAX Great Basin Reality</vt:lpstr>
      <vt:lpstr>Ely Site: “You Matter” – 194 Bags Phi Theta Kappa, Classified Staff,  Max &amp; Cherie Reid, Lund High School &amp; White Pine Library</vt:lpstr>
      <vt:lpstr>Ely Site: “You Matter” –  194 Bags   Phi Theta Kappa, Classified Staff, Ely DCFS, and  Jared Russo, Social Work Student</vt:lpstr>
      <vt:lpstr>Ely Site: “You Matter” –  194 Bags   Phi Theta Kappa, Classified Staff, &amp; Robinson Mine  Amanda Hilton, General Manager, Chelsea Nicholes, Human Resource Manager,  Daisia Shed, Chief of Staff, and Jared Russo, Ely DCFS  $4,265.00 in Cash Donations – Robinson Mine Payroll Deduction</vt:lpstr>
      <vt:lpstr>Ely Site: “You Matter” –  194 Bags Phi Theta Kappa, Classified Staff, &amp; Mt. Wheeler Power</vt:lpstr>
      <vt:lpstr>Elko: “You Matter” – 234 Bags Phi Theta Kappa, Classified Staff, Nevada Gold Mines, CASA, SGA, Elko County School District, Head Start of NE Nevada, GBC Child &amp; Family Center, NV Fitness,  GBC Administration, Faculty &amp; Staff, and NSHE Regent, Cathy McAdoo</vt:lpstr>
      <vt:lpstr>The Final Elko Push: November 16, 2022 Packing $5,000.00 Worth of Essential Items for Infants &amp; Toddlers Donated by Nevada Gold Mines </vt:lpstr>
      <vt:lpstr>The Final Elko Push: November 16, 2022 Preparing for the delivery to  the Department of Child &amp; Family Services! </vt:lpstr>
      <vt:lpstr>Final Inventory of Donated Items Total “You Matter” Bags Donated Campus-Wide: 551 Total Diaper Donations: 7,500+ ~ Total Cash Donations: $450.00 Total Items to Include Miscellaneous Donations: 12,400  &amp; Total Gift Card Donations for Teens: $3,660.00</vt:lpstr>
      <vt:lpstr>Final Delivery to Rural Nevada DCFS  “To the world you may be one person, but to one person, you may be the world.” </vt:lpstr>
      <vt:lpstr> GBC Cares &amp; We Are Aware!   On behalf of Phi Theta Kappa, we send our heartfelt gratitude for your outstanding contributions to the “You Matter” Campaign.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Great Basin College ~ Phi Theta Kappa  Beta Beta Epsilon Chapter</dc:title>
  <dc:creator>Lynette L Macfarlan</dc:creator>
  <cp:lastModifiedBy>Lynette Macfarlan</cp:lastModifiedBy>
  <cp:revision>184</cp:revision>
  <cp:lastPrinted>2021-04-26T20:54:06Z</cp:lastPrinted>
  <dcterms:created xsi:type="dcterms:W3CDTF">2021-03-04T17:31:24Z</dcterms:created>
  <dcterms:modified xsi:type="dcterms:W3CDTF">2023-01-23T23:49:44Z</dcterms:modified>
</cp:coreProperties>
</file>