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8" r:id="rId3"/>
    <p:sldId id="310" r:id="rId4"/>
    <p:sldId id="309" r:id="rId5"/>
    <p:sldId id="311" r:id="rId6"/>
    <p:sldId id="307" r:id="rId7"/>
    <p:sldId id="313" r:id="rId8"/>
    <p:sldId id="315" r:id="rId9"/>
    <p:sldId id="316" r:id="rId10"/>
    <p:sldId id="317" r:id="rId11"/>
    <p:sldId id="318" r:id="rId12"/>
    <p:sldId id="319" r:id="rId13"/>
    <p:sldId id="320" r:id="rId14"/>
    <p:sldId id="325" r:id="rId15"/>
    <p:sldId id="326" r:id="rId16"/>
    <p:sldId id="321" r:id="rId17"/>
    <p:sldId id="322" r:id="rId18"/>
    <p:sldId id="323" r:id="rId19"/>
    <p:sldId id="312" r:id="rId20"/>
    <p:sldId id="324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10" autoAdjust="0"/>
  </p:normalViewPr>
  <p:slideViewPr>
    <p:cSldViewPr>
      <p:cViewPr varScale="1">
        <p:scale>
          <a:sx n="51" d="100"/>
          <a:sy n="51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40460-088E-44CC-B488-72B97AC4AC73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A5C091-BBDD-48C5-AD53-B4B7366018D1}">
      <dgm:prSet phldrT="[Text]" custT="1"/>
      <dgm:spPr/>
      <dgm:t>
        <a:bodyPr/>
        <a:lstStyle/>
        <a:p>
          <a:r>
            <a:rPr lang="en-US" sz="1800" b="1" dirty="0">
              <a:solidFill>
                <a:schemeClr val="bg1">
                  <a:lumMod val="95000"/>
                </a:schemeClr>
              </a:solidFill>
            </a:rPr>
            <a:t>Define</a:t>
          </a:r>
        </a:p>
      </dgm:t>
    </dgm:pt>
    <dgm:pt modelId="{713BA783-11E6-42D2-A5B9-AC511F14348F}" type="parTrans" cxnId="{CB3AD795-55C7-4B11-A3FC-7561E4897733}">
      <dgm:prSet/>
      <dgm:spPr/>
      <dgm:t>
        <a:bodyPr/>
        <a:lstStyle/>
        <a:p>
          <a:endParaRPr lang="en-US"/>
        </a:p>
      </dgm:t>
    </dgm:pt>
    <dgm:pt modelId="{ACC92B69-3107-4930-930D-3B7359185F0B}" type="sibTrans" cxnId="{CB3AD795-55C7-4B11-A3FC-7561E4897733}">
      <dgm:prSet/>
      <dgm:spPr/>
      <dgm:t>
        <a:bodyPr/>
        <a:lstStyle/>
        <a:p>
          <a:endParaRPr lang="en-US"/>
        </a:p>
      </dgm:t>
    </dgm:pt>
    <dgm:pt modelId="{5604A4A7-83C5-4042-BBBE-4A798CE02FBF}">
      <dgm:prSet phldrT="[Text]" custT="1"/>
      <dgm:spPr/>
      <dgm:t>
        <a:bodyPr/>
        <a:lstStyle/>
        <a:p>
          <a:r>
            <a:rPr lang="en-US" sz="1800" b="1"/>
            <a:t>Plan</a:t>
          </a:r>
        </a:p>
      </dgm:t>
    </dgm:pt>
    <dgm:pt modelId="{D46815B1-70A4-4C7B-B647-27AE00A946E9}" type="parTrans" cxnId="{F1016785-7E57-4B34-B0BA-3D0DAD96B537}">
      <dgm:prSet/>
      <dgm:spPr/>
      <dgm:t>
        <a:bodyPr/>
        <a:lstStyle/>
        <a:p>
          <a:endParaRPr lang="en-US"/>
        </a:p>
      </dgm:t>
    </dgm:pt>
    <dgm:pt modelId="{6C422027-935B-4FC5-81B5-6C16B9B1688F}" type="sibTrans" cxnId="{F1016785-7E57-4B34-B0BA-3D0DAD96B537}">
      <dgm:prSet/>
      <dgm:spPr/>
      <dgm:t>
        <a:bodyPr/>
        <a:lstStyle/>
        <a:p>
          <a:endParaRPr lang="en-US"/>
        </a:p>
      </dgm:t>
    </dgm:pt>
    <dgm:pt modelId="{738A0E88-096F-429A-8FE6-7742587385B1}">
      <dgm:prSet phldrT="[Text]"/>
      <dgm:spPr/>
      <dgm:t>
        <a:bodyPr/>
        <a:lstStyle/>
        <a:p>
          <a:r>
            <a:rPr lang="en-US" b="1"/>
            <a:t>Analyze</a:t>
          </a:r>
        </a:p>
      </dgm:t>
    </dgm:pt>
    <dgm:pt modelId="{D3BAC78A-4FE6-4462-A958-08642C0E7D79}" type="parTrans" cxnId="{F6DBE53E-1326-48EF-B236-E9876465F2DA}">
      <dgm:prSet/>
      <dgm:spPr/>
      <dgm:t>
        <a:bodyPr/>
        <a:lstStyle/>
        <a:p>
          <a:endParaRPr lang="en-US"/>
        </a:p>
      </dgm:t>
    </dgm:pt>
    <dgm:pt modelId="{2572FBBA-09C4-4F19-A7C7-B9158EDF8AB0}" type="sibTrans" cxnId="{F6DBE53E-1326-48EF-B236-E9876465F2DA}">
      <dgm:prSet/>
      <dgm:spPr/>
      <dgm:t>
        <a:bodyPr/>
        <a:lstStyle/>
        <a:p>
          <a:endParaRPr lang="en-US"/>
        </a:p>
      </dgm:t>
    </dgm:pt>
    <dgm:pt modelId="{530A5363-686B-4959-91CD-E6F5B7A162E6}">
      <dgm:prSet phldrT="[Text]" custT="1"/>
      <dgm:spPr/>
      <dgm:t>
        <a:bodyPr/>
        <a:lstStyle/>
        <a:p>
          <a:r>
            <a:rPr lang="en-US" sz="1800" b="1" dirty="0"/>
            <a:t>Report</a:t>
          </a:r>
        </a:p>
      </dgm:t>
    </dgm:pt>
    <dgm:pt modelId="{7BB1A9DA-F6DC-428F-ADD2-0BE335DB747F}" type="parTrans" cxnId="{EA2C76EA-58E9-4E45-8F97-0978C819981E}">
      <dgm:prSet/>
      <dgm:spPr/>
      <dgm:t>
        <a:bodyPr/>
        <a:lstStyle/>
        <a:p>
          <a:endParaRPr lang="en-US"/>
        </a:p>
      </dgm:t>
    </dgm:pt>
    <dgm:pt modelId="{F1293F12-7C26-4D75-9411-B69E44F1E2E8}" type="sibTrans" cxnId="{EA2C76EA-58E9-4E45-8F97-0978C819981E}">
      <dgm:prSet/>
      <dgm:spPr/>
      <dgm:t>
        <a:bodyPr/>
        <a:lstStyle/>
        <a:p>
          <a:endParaRPr lang="en-US"/>
        </a:p>
      </dgm:t>
    </dgm:pt>
    <dgm:pt modelId="{A3B7DBD5-9516-47DF-AFDF-18EFE7207EE5}">
      <dgm:prSet phldrT="[Text]" custT="1"/>
      <dgm:spPr/>
      <dgm:t>
        <a:bodyPr/>
        <a:lstStyle/>
        <a:p>
          <a:r>
            <a:rPr lang="en-US" sz="1800" b="1"/>
            <a:t>Act</a:t>
          </a:r>
        </a:p>
      </dgm:t>
    </dgm:pt>
    <dgm:pt modelId="{16886494-6344-4C49-A10F-5D077E6E1708}" type="parTrans" cxnId="{731D5D8B-AEC8-4548-94F4-42F961DDC734}">
      <dgm:prSet/>
      <dgm:spPr/>
      <dgm:t>
        <a:bodyPr/>
        <a:lstStyle/>
        <a:p>
          <a:endParaRPr lang="en-US"/>
        </a:p>
      </dgm:t>
    </dgm:pt>
    <dgm:pt modelId="{E7EC9225-8119-4B90-8493-55143C2288D9}" type="sibTrans" cxnId="{731D5D8B-AEC8-4548-94F4-42F961DDC734}">
      <dgm:prSet/>
      <dgm:spPr/>
      <dgm:t>
        <a:bodyPr/>
        <a:lstStyle/>
        <a:p>
          <a:endParaRPr lang="en-US"/>
        </a:p>
      </dgm:t>
    </dgm:pt>
    <dgm:pt modelId="{33880863-E0CD-4300-9E7A-00AF18A221EC}" type="pres">
      <dgm:prSet presAssocID="{74A40460-088E-44CC-B488-72B97AC4AC7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B61873-7557-40E3-82A2-9CB4855276B5}" type="pres">
      <dgm:prSet presAssocID="{2AA5C091-BBDD-48C5-AD53-B4B7366018D1}" presName="node" presStyleLbl="node1" presStyleIdx="0" presStyleCnt="5" custRadScaleRad="100044" custRadScaleInc="-2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57CCD-7732-43FC-9ED9-DCE0F9DAE7EE}" type="pres">
      <dgm:prSet presAssocID="{ACC92B69-3107-4930-930D-3B7359185F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C82CC5A-8628-4467-8DDE-D4B221866F13}" type="pres">
      <dgm:prSet presAssocID="{ACC92B69-3107-4930-930D-3B7359185F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333DE90-D258-4C9B-B287-3260796A7FEA}" type="pres">
      <dgm:prSet presAssocID="{5604A4A7-83C5-4042-BBBE-4A798CE02FB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2A640-DB8E-4C16-96D3-24C088CFA884}" type="pres">
      <dgm:prSet presAssocID="{6C422027-935B-4FC5-81B5-6C16B9B1688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F1365ED-5635-4620-A348-2E2C72B04979}" type="pres">
      <dgm:prSet presAssocID="{6C422027-935B-4FC5-81B5-6C16B9B1688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532E0AF-9454-4BAE-A131-34B8C0E0B77A}" type="pres">
      <dgm:prSet presAssocID="{738A0E88-096F-429A-8FE6-7742587385B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1B59B-49CF-4E06-9C48-ADD3C93A40F9}" type="pres">
      <dgm:prSet presAssocID="{2572FBBA-09C4-4F19-A7C7-B9158EDF8AB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D790CB9-C3AB-4305-A2D6-0C38DBC87680}" type="pres">
      <dgm:prSet presAssocID="{2572FBBA-09C4-4F19-A7C7-B9158EDF8AB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CB63CE2-B85E-4862-9E75-7F7CFE589CDF}" type="pres">
      <dgm:prSet presAssocID="{530A5363-686B-4959-91CD-E6F5B7A162E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0AE36-AB88-479D-8253-2C292EB93613}" type="pres">
      <dgm:prSet presAssocID="{F1293F12-7C26-4D75-9411-B69E44F1E2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A23CA32-ABEC-4A24-9880-7AA76CF5A628}" type="pres">
      <dgm:prSet presAssocID="{F1293F12-7C26-4D75-9411-B69E44F1E2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123991A-1990-4481-A640-E3803F4082AD}" type="pres">
      <dgm:prSet presAssocID="{A3B7DBD5-9516-47DF-AFDF-18EFE7207E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572F2-85EF-4AAB-93E8-D4FE611B910A}" type="pres">
      <dgm:prSet presAssocID="{E7EC9225-8119-4B90-8493-55143C2288D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7AB5031-2B44-4E23-8ADD-5B49D8236C67}" type="pres">
      <dgm:prSet presAssocID="{E7EC9225-8119-4B90-8493-55143C2288D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A2C76EA-58E9-4E45-8F97-0978C819981E}" srcId="{74A40460-088E-44CC-B488-72B97AC4AC73}" destId="{530A5363-686B-4959-91CD-E6F5B7A162E6}" srcOrd="3" destOrd="0" parTransId="{7BB1A9DA-F6DC-428F-ADD2-0BE335DB747F}" sibTransId="{F1293F12-7C26-4D75-9411-B69E44F1E2E8}"/>
    <dgm:cxn modelId="{A6341B4B-6CE0-4E06-B633-3BBC4DD08DF2}" type="presOf" srcId="{E7EC9225-8119-4B90-8493-55143C2288D9}" destId="{47AB5031-2B44-4E23-8ADD-5B49D8236C67}" srcOrd="1" destOrd="0" presId="urn:microsoft.com/office/officeart/2005/8/layout/cycle2"/>
    <dgm:cxn modelId="{C8D37686-A3F1-4F6E-8565-82C553AAA9E2}" type="presOf" srcId="{2572FBBA-09C4-4F19-A7C7-B9158EDF8AB0}" destId="{B0F1B59B-49CF-4E06-9C48-ADD3C93A40F9}" srcOrd="0" destOrd="0" presId="urn:microsoft.com/office/officeart/2005/8/layout/cycle2"/>
    <dgm:cxn modelId="{FAF4F9A6-C8DA-4AE8-A85D-18BE17672E5D}" type="presOf" srcId="{530A5363-686B-4959-91CD-E6F5B7A162E6}" destId="{9CB63CE2-B85E-4862-9E75-7F7CFE589CDF}" srcOrd="0" destOrd="0" presId="urn:microsoft.com/office/officeart/2005/8/layout/cycle2"/>
    <dgm:cxn modelId="{EEB1E820-F781-4CA9-A3DA-80505647EA1B}" type="presOf" srcId="{74A40460-088E-44CC-B488-72B97AC4AC73}" destId="{33880863-E0CD-4300-9E7A-00AF18A221EC}" srcOrd="0" destOrd="0" presId="urn:microsoft.com/office/officeart/2005/8/layout/cycle2"/>
    <dgm:cxn modelId="{8B37D8C3-C8B9-436F-A928-ABFE0EAC9807}" type="presOf" srcId="{2AA5C091-BBDD-48C5-AD53-B4B7366018D1}" destId="{85B61873-7557-40E3-82A2-9CB4855276B5}" srcOrd="0" destOrd="0" presId="urn:microsoft.com/office/officeart/2005/8/layout/cycle2"/>
    <dgm:cxn modelId="{9ED60D1E-C246-46F7-A4DA-BFB4D374536F}" type="presOf" srcId="{5604A4A7-83C5-4042-BBBE-4A798CE02FBF}" destId="{4333DE90-D258-4C9B-B287-3260796A7FEA}" srcOrd="0" destOrd="0" presId="urn:microsoft.com/office/officeart/2005/8/layout/cycle2"/>
    <dgm:cxn modelId="{E5AA4D44-B7E1-4094-96E4-3102D4CD7D41}" type="presOf" srcId="{6C422027-935B-4FC5-81B5-6C16B9B1688F}" destId="{CB82A640-DB8E-4C16-96D3-24C088CFA884}" srcOrd="0" destOrd="0" presId="urn:microsoft.com/office/officeart/2005/8/layout/cycle2"/>
    <dgm:cxn modelId="{F6DBE53E-1326-48EF-B236-E9876465F2DA}" srcId="{74A40460-088E-44CC-B488-72B97AC4AC73}" destId="{738A0E88-096F-429A-8FE6-7742587385B1}" srcOrd="2" destOrd="0" parTransId="{D3BAC78A-4FE6-4462-A958-08642C0E7D79}" sibTransId="{2572FBBA-09C4-4F19-A7C7-B9158EDF8AB0}"/>
    <dgm:cxn modelId="{0E462B76-64C5-49C4-A2BB-7CCF088D1A07}" type="presOf" srcId="{A3B7DBD5-9516-47DF-AFDF-18EFE7207EE5}" destId="{C123991A-1990-4481-A640-E3803F4082AD}" srcOrd="0" destOrd="0" presId="urn:microsoft.com/office/officeart/2005/8/layout/cycle2"/>
    <dgm:cxn modelId="{731D5D8B-AEC8-4548-94F4-42F961DDC734}" srcId="{74A40460-088E-44CC-B488-72B97AC4AC73}" destId="{A3B7DBD5-9516-47DF-AFDF-18EFE7207EE5}" srcOrd="4" destOrd="0" parTransId="{16886494-6344-4C49-A10F-5D077E6E1708}" sibTransId="{E7EC9225-8119-4B90-8493-55143C2288D9}"/>
    <dgm:cxn modelId="{7FD67B07-C9DB-4236-B44C-26D78D54D028}" type="presOf" srcId="{6C422027-935B-4FC5-81B5-6C16B9B1688F}" destId="{2F1365ED-5635-4620-A348-2E2C72B04979}" srcOrd="1" destOrd="0" presId="urn:microsoft.com/office/officeart/2005/8/layout/cycle2"/>
    <dgm:cxn modelId="{D5B161A8-5F4A-42FC-96A3-85CE91EFF92D}" type="presOf" srcId="{ACC92B69-3107-4930-930D-3B7359185F0B}" destId="{6C82CC5A-8628-4467-8DDE-D4B221866F13}" srcOrd="1" destOrd="0" presId="urn:microsoft.com/office/officeart/2005/8/layout/cycle2"/>
    <dgm:cxn modelId="{929FA44F-1765-40A7-8C3A-C5F5BF239D71}" type="presOf" srcId="{738A0E88-096F-429A-8FE6-7742587385B1}" destId="{C532E0AF-9454-4BAE-A131-34B8C0E0B77A}" srcOrd="0" destOrd="0" presId="urn:microsoft.com/office/officeart/2005/8/layout/cycle2"/>
    <dgm:cxn modelId="{C3275E3D-62B8-4608-BA81-96B56FC7DED6}" type="presOf" srcId="{F1293F12-7C26-4D75-9411-B69E44F1E2E8}" destId="{EA23CA32-ABEC-4A24-9880-7AA76CF5A628}" srcOrd="1" destOrd="0" presId="urn:microsoft.com/office/officeart/2005/8/layout/cycle2"/>
    <dgm:cxn modelId="{F1016785-7E57-4B34-B0BA-3D0DAD96B537}" srcId="{74A40460-088E-44CC-B488-72B97AC4AC73}" destId="{5604A4A7-83C5-4042-BBBE-4A798CE02FBF}" srcOrd="1" destOrd="0" parTransId="{D46815B1-70A4-4C7B-B647-27AE00A946E9}" sibTransId="{6C422027-935B-4FC5-81B5-6C16B9B1688F}"/>
    <dgm:cxn modelId="{6C184B43-26D2-48B9-9F44-1ACD3FA9767F}" type="presOf" srcId="{F1293F12-7C26-4D75-9411-B69E44F1E2E8}" destId="{7630AE36-AB88-479D-8253-2C292EB93613}" srcOrd="0" destOrd="0" presId="urn:microsoft.com/office/officeart/2005/8/layout/cycle2"/>
    <dgm:cxn modelId="{CB3AD795-55C7-4B11-A3FC-7561E4897733}" srcId="{74A40460-088E-44CC-B488-72B97AC4AC73}" destId="{2AA5C091-BBDD-48C5-AD53-B4B7366018D1}" srcOrd="0" destOrd="0" parTransId="{713BA783-11E6-42D2-A5B9-AC511F14348F}" sibTransId="{ACC92B69-3107-4930-930D-3B7359185F0B}"/>
    <dgm:cxn modelId="{153D9A87-47E4-418D-806A-A5CBB4C472EF}" type="presOf" srcId="{ACC92B69-3107-4930-930D-3B7359185F0B}" destId="{9D757CCD-7732-43FC-9ED9-DCE0F9DAE7EE}" srcOrd="0" destOrd="0" presId="urn:microsoft.com/office/officeart/2005/8/layout/cycle2"/>
    <dgm:cxn modelId="{5813845A-A7F7-4E01-B7A3-E53799188CC0}" type="presOf" srcId="{E7EC9225-8119-4B90-8493-55143C2288D9}" destId="{3FD572F2-85EF-4AAB-93E8-D4FE611B910A}" srcOrd="0" destOrd="0" presId="urn:microsoft.com/office/officeart/2005/8/layout/cycle2"/>
    <dgm:cxn modelId="{9F30FAA2-B65F-4552-AF13-46C50C3452B1}" type="presOf" srcId="{2572FBBA-09C4-4F19-A7C7-B9158EDF8AB0}" destId="{2D790CB9-C3AB-4305-A2D6-0C38DBC87680}" srcOrd="1" destOrd="0" presId="urn:microsoft.com/office/officeart/2005/8/layout/cycle2"/>
    <dgm:cxn modelId="{9279E5C8-8B7A-4D24-9B34-50CD95EC5B7A}" type="presParOf" srcId="{33880863-E0CD-4300-9E7A-00AF18A221EC}" destId="{85B61873-7557-40E3-82A2-9CB4855276B5}" srcOrd="0" destOrd="0" presId="urn:microsoft.com/office/officeart/2005/8/layout/cycle2"/>
    <dgm:cxn modelId="{9A01C4D7-32AF-4273-AADF-5D97B1DBBC3C}" type="presParOf" srcId="{33880863-E0CD-4300-9E7A-00AF18A221EC}" destId="{9D757CCD-7732-43FC-9ED9-DCE0F9DAE7EE}" srcOrd="1" destOrd="0" presId="urn:microsoft.com/office/officeart/2005/8/layout/cycle2"/>
    <dgm:cxn modelId="{54C9D6A7-49EE-4DBB-83BB-0F09EC20C71A}" type="presParOf" srcId="{9D757CCD-7732-43FC-9ED9-DCE0F9DAE7EE}" destId="{6C82CC5A-8628-4467-8DDE-D4B221866F13}" srcOrd="0" destOrd="0" presId="urn:microsoft.com/office/officeart/2005/8/layout/cycle2"/>
    <dgm:cxn modelId="{AE4F31C3-3768-43D8-9E21-A4901BFE6814}" type="presParOf" srcId="{33880863-E0CD-4300-9E7A-00AF18A221EC}" destId="{4333DE90-D258-4C9B-B287-3260796A7FEA}" srcOrd="2" destOrd="0" presId="urn:microsoft.com/office/officeart/2005/8/layout/cycle2"/>
    <dgm:cxn modelId="{AA848ADD-FE2D-41CD-A65B-F82093DD6A1D}" type="presParOf" srcId="{33880863-E0CD-4300-9E7A-00AF18A221EC}" destId="{CB82A640-DB8E-4C16-96D3-24C088CFA884}" srcOrd="3" destOrd="0" presId="urn:microsoft.com/office/officeart/2005/8/layout/cycle2"/>
    <dgm:cxn modelId="{ABD53B27-6F27-4098-8CD4-C0D2E81ED1E8}" type="presParOf" srcId="{CB82A640-DB8E-4C16-96D3-24C088CFA884}" destId="{2F1365ED-5635-4620-A348-2E2C72B04979}" srcOrd="0" destOrd="0" presId="urn:microsoft.com/office/officeart/2005/8/layout/cycle2"/>
    <dgm:cxn modelId="{6E50F630-27C3-4F40-8676-4628D11B6B6F}" type="presParOf" srcId="{33880863-E0CD-4300-9E7A-00AF18A221EC}" destId="{C532E0AF-9454-4BAE-A131-34B8C0E0B77A}" srcOrd="4" destOrd="0" presId="urn:microsoft.com/office/officeart/2005/8/layout/cycle2"/>
    <dgm:cxn modelId="{2559435E-25AD-4EC6-B89E-0BB8E8BAD88F}" type="presParOf" srcId="{33880863-E0CD-4300-9E7A-00AF18A221EC}" destId="{B0F1B59B-49CF-4E06-9C48-ADD3C93A40F9}" srcOrd="5" destOrd="0" presId="urn:microsoft.com/office/officeart/2005/8/layout/cycle2"/>
    <dgm:cxn modelId="{CF42E196-692D-48A8-9C70-2A26DDF35FCA}" type="presParOf" srcId="{B0F1B59B-49CF-4E06-9C48-ADD3C93A40F9}" destId="{2D790CB9-C3AB-4305-A2D6-0C38DBC87680}" srcOrd="0" destOrd="0" presId="urn:microsoft.com/office/officeart/2005/8/layout/cycle2"/>
    <dgm:cxn modelId="{9E652F92-C831-49EA-8BB9-9A750B003457}" type="presParOf" srcId="{33880863-E0CD-4300-9E7A-00AF18A221EC}" destId="{9CB63CE2-B85E-4862-9E75-7F7CFE589CDF}" srcOrd="6" destOrd="0" presId="urn:microsoft.com/office/officeart/2005/8/layout/cycle2"/>
    <dgm:cxn modelId="{8CB6C03D-17E2-451D-A583-C551D9F86D9E}" type="presParOf" srcId="{33880863-E0CD-4300-9E7A-00AF18A221EC}" destId="{7630AE36-AB88-479D-8253-2C292EB93613}" srcOrd="7" destOrd="0" presId="urn:microsoft.com/office/officeart/2005/8/layout/cycle2"/>
    <dgm:cxn modelId="{C9A30CE3-AD61-4A39-B278-96C3145319E0}" type="presParOf" srcId="{7630AE36-AB88-479D-8253-2C292EB93613}" destId="{EA23CA32-ABEC-4A24-9880-7AA76CF5A628}" srcOrd="0" destOrd="0" presId="urn:microsoft.com/office/officeart/2005/8/layout/cycle2"/>
    <dgm:cxn modelId="{BB804FC2-DEDD-43BA-88B7-65B82D3B616A}" type="presParOf" srcId="{33880863-E0CD-4300-9E7A-00AF18A221EC}" destId="{C123991A-1990-4481-A640-E3803F4082AD}" srcOrd="8" destOrd="0" presId="urn:microsoft.com/office/officeart/2005/8/layout/cycle2"/>
    <dgm:cxn modelId="{39BD9A51-A0A0-4A10-8E6B-B560851D1CEE}" type="presParOf" srcId="{33880863-E0CD-4300-9E7A-00AF18A221EC}" destId="{3FD572F2-85EF-4AAB-93E8-D4FE611B910A}" srcOrd="9" destOrd="0" presId="urn:microsoft.com/office/officeart/2005/8/layout/cycle2"/>
    <dgm:cxn modelId="{3AEACBCF-5EC7-45EE-BB75-4F5DD4EA3906}" type="presParOf" srcId="{3FD572F2-85EF-4AAB-93E8-D4FE611B910A}" destId="{47AB5031-2B44-4E23-8ADD-5B49D8236C6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5FE93-D769-44F4-84E0-E35CCE29676F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0A090-8465-4782-A981-86C9C7DD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9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780323-609E-4756-A0B3-C4ED0C30A9C0}" type="datetimeFigureOut">
              <a:rPr lang="en-US"/>
              <a:pPr>
                <a:defRPr/>
              </a:pPr>
              <a:t>8/4/2014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8DBEC-B5E7-41ED-AAC3-EB6093E12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46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1ECFD-59FE-4FD7-BEDE-C71A82C033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35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8DBEC-B5E7-41ED-AAC3-EB6093E1276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3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8DBEC-B5E7-41ED-AAC3-EB6093E1276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5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" y="4664075"/>
            <a:ext cx="915035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1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52D2A4-A309-438A-B2F0-84E7EAE54EB0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B491D3-D89E-49F9-813E-BC66E6A56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529B-8DF9-48B9-9DFC-95E43741F14C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1C62-AA03-4E9F-9458-5E62DD977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C4AC4-93CB-466B-B4B3-0BEA768C1C09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7FEA-A7AA-46AF-86CE-AFAA5C15FB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8865C-3DD5-40A6-9915-562C8BE1BFB7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DD62-8CF5-4F63-9F20-479FACAD77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A3305C-861C-4FF8-A3CA-92B504A6DC9F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C34AB-8C75-4485-8732-4CB311A184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982DD5-99D2-406F-BD88-1189C37BE2C5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E82316-395D-4140-ADFC-2B92CA5E87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ECAC8A-8164-4282-9426-569F7BBF97FC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2DEC7-433D-4D9E-9A68-EA38A71DC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FA6E1-2E7D-4145-BBD5-2A4D4C2EF52C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3F9C4-5CC4-40EA-9252-11CD317EA9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8F15-0C36-483E-B183-C113D4383A1A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D144A-79F2-4E6A-96DF-EC460DEF8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7C0A24-4D49-44C9-8AE3-317E30D9F460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F6E8C-BD42-4BF1-B8E9-8C8A028EB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6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1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64B86D1-F40D-4068-B539-4AD4EBF3D7E8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FA2367-8E1F-4C91-BA47-33C7E8FABE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9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2214C21-14CD-44EC-A45D-1BE464799DA6}" type="datetime1">
              <a:rPr lang="en-US" smtClean="0"/>
              <a:t>8/4/2014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4" y="6408739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9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0293A9-396B-4406-B958-FA86F2286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15" r:id="rId2"/>
    <p:sldLayoutId id="2147484020" r:id="rId3"/>
    <p:sldLayoutId id="2147484021" r:id="rId4"/>
    <p:sldLayoutId id="2147484022" r:id="rId5"/>
    <p:sldLayoutId id="2147484023" r:id="rId6"/>
    <p:sldLayoutId id="2147484016" r:id="rId7"/>
    <p:sldLayoutId id="2147484024" r:id="rId8"/>
    <p:sldLayoutId id="2147484025" r:id="rId9"/>
    <p:sldLayoutId id="2147484017" r:id="rId10"/>
    <p:sldLayoutId id="21474840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848600" cy="2895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Operational Outcomes Assessment Workshop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29, 2014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gbclogo word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319563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491D3-D89E-49F9-813E-BC66E6A56A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 lvl="0"/>
            <a:r>
              <a:rPr lang="en-US" dirty="0" smtClean="0"/>
              <a:t>Support </a:t>
            </a:r>
            <a:r>
              <a:rPr lang="en-US" dirty="0"/>
              <a:t>institutional efforts in strategic planning and assessing institutional effectiveness.</a:t>
            </a:r>
          </a:p>
          <a:p>
            <a:pPr lvl="0"/>
            <a:r>
              <a:rPr lang="en-US" dirty="0"/>
              <a:t>Support academic and </a:t>
            </a:r>
            <a:r>
              <a:rPr lang="en-US" dirty="0" smtClean="0"/>
              <a:t>service </a:t>
            </a:r>
            <a:r>
              <a:rPr lang="en-US" dirty="0"/>
              <a:t>departments and functions in assessing, improving, and reporting on the effectiveness of the their programs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Serve as an official data provider to the state of Nevada, the federal government and other external entities.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 Example:  </a:t>
            </a:r>
            <a:br>
              <a:rPr lang="en-US" sz="3600" dirty="0" smtClean="0"/>
            </a:br>
            <a:r>
              <a:rPr lang="en-US" sz="3600" dirty="0" smtClean="0"/>
              <a:t>IRE Major Activities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GBC Leaders and managers</a:t>
            </a:r>
          </a:p>
          <a:p>
            <a:r>
              <a:rPr lang="en-US" dirty="0" smtClean="0"/>
              <a:t>GBC Students</a:t>
            </a:r>
          </a:p>
          <a:p>
            <a:r>
              <a:rPr lang="en-US" dirty="0" smtClean="0"/>
              <a:t>NSHE and Board of Regents</a:t>
            </a:r>
          </a:p>
          <a:p>
            <a:r>
              <a:rPr lang="en-US" dirty="0" smtClean="0"/>
              <a:t>Federal Government</a:t>
            </a:r>
          </a:p>
          <a:p>
            <a:r>
              <a:rPr lang="en-US" dirty="0" smtClean="0"/>
              <a:t>All GBC personnel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 Example:  </a:t>
            </a:r>
            <a:br>
              <a:rPr lang="en-US" sz="3600" dirty="0" smtClean="0"/>
            </a:br>
            <a:r>
              <a:rPr lang="en-US" sz="3600" dirty="0" smtClean="0"/>
              <a:t>IRE Major Stakeholders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Stakeholders are satisfied with our services</a:t>
            </a:r>
          </a:p>
          <a:p>
            <a:r>
              <a:rPr lang="en-US" dirty="0" smtClean="0"/>
              <a:t>Information and data are timely, accurate, relevant, reliable, comparable and accessible</a:t>
            </a:r>
          </a:p>
          <a:p>
            <a:r>
              <a:rPr lang="en-US" dirty="0" smtClean="0"/>
              <a:t>Surveys are completed with meaningful results and good response rates</a:t>
            </a:r>
          </a:p>
          <a:p>
            <a:r>
              <a:rPr lang="en-US" dirty="0" smtClean="0"/>
              <a:t>Numbers are translated into information and are easily found</a:t>
            </a:r>
          </a:p>
          <a:p>
            <a:endParaRPr lang="en-US" dirty="0" smtClean="0"/>
          </a:p>
          <a:p>
            <a:pPr marL="109537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 Example:  IRE quality of work statements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we serve our primary stakeholders?</a:t>
            </a:r>
          </a:p>
          <a:p>
            <a:r>
              <a:rPr lang="en-US" dirty="0" smtClean="0"/>
              <a:t>Outcome = stakeholders + quality statement + major function</a:t>
            </a:r>
          </a:p>
          <a:p>
            <a:endParaRPr lang="en-US" dirty="0"/>
          </a:p>
          <a:p>
            <a:r>
              <a:rPr lang="en-US" dirty="0" smtClean="0"/>
              <a:t>GBC departments and programs have the resources (guidelines, deadlines, metrics) they need to complete their assessment activities.</a:t>
            </a:r>
          </a:p>
          <a:p>
            <a:endParaRPr lang="en-US" dirty="0" smtClean="0"/>
          </a:p>
          <a:p>
            <a:pPr marL="109537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 Example:  </a:t>
            </a:r>
            <a:br>
              <a:rPr lang="en-US" sz="3600" dirty="0" smtClean="0"/>
            </a:br>
            <a:r>
              <a:rPr lang="en-US" sz="3600" dirty="0" smtClean="0"/>
              <a:t>IRE major activity or outcome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Survey Results:</a:t>
            </a:r>
          </a:p>
          <a:p>
            <a:pPr>
              <a:buNone/>
            </a:pPr>
            <a:r>
              <a:rPr lang="en-US" dirty="0" smtClean="0"/>
              <a:t>National satisfaction surveys – Noel-Levitz SSI</a:t>
            </a:r>
          </a:p>
          <a:p>
            <a:pPr>
              <a:buNone/>
            </a:pPr>
            <a:r>
              <a:rPr lang="en-US" dirty="0" smtClean="0"/>
              <a:t>GBC annual survey of graduates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ocus groups</a:t>
            </a:r>
            <a:endParaRPr lang="en-US" dirty="0"/>
          </a:p>
          <a:p>
            <a:pPr>
              <a:buNone/>
            </a:pPr>
            <a:r>
              <a:rPr lang="en-US" dirty="0" smtClean="0"/>
              <a:t>Pre- and post-activity questionnaires</a:t>
            </a:r>
          </a:p>
          <a:p>
            <a:pPr>
              <a:buNone/>
            </a:pPr>
            <a:r>
              <a:rPr lang="en-US" dirty="0" smtClean="0"/>
              <a:t>Point-of-contact questionnaires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Plan:  Examples of assessment measures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Internal tracking worksheets</a:t>
            </a:r>
          </a:p>
          <a:p>
            <a:r>
              <a:rPr lang="en-US" dirty="0" smtClean="0"/>
              <a:t>processing time</a:t>
            </a:r>
          </a:p>
          <a:p>
            <a:r>
              <a:rPr lang="en-US" dirty="0" smtClean="0"/>
              <a:t>number of errors or exceptions</a:t>
            </a:r>
          </a:p>
          <a:p>
            <a:r>
              <a:rPr lang="en-US" dirty="0"/>
              <a:t>v</a:t>
            </a:r>
            <a:r>
              <a:rPr lang="en-US" dirty="0" smtClean="0"/>
              <a:t>olume</a:t>
            </a:r>
          </a:p>
          <a:p>
            <a:r>
              <a:rPr lang="en-US" dirty="0"/>
              <a:t>c</a:t>
            </a:r>
            <a:r>
              <a:rPr lang="en-US" dirty="0" smtClean="0"/>
              <a:t>ost</a:t>
            </a:r>
          </a:p>
          <a:p>
            <a:r>
              <a:rPr lang="en-US" dirty="0"/>
              <a:t>l</a:t>
            </a:r>
            <a:r>
              <a:rPr lang="en-US" dirty="0" smtClean="0"/>
              <a:t>ocation</a:t>
            </a:r>
          </a:p>
          <a:p>
            <a:r>
              <a:rPr lang="en-US" dirty="0" smtClean="0"/>
              <a:t>range or variety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Plan:  Examples of assessment measures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Grading based on an internal rubric</a:t>
            </a:r>
          </a:p>
          <a:p>
            <a:r>
              <a:rPr lang="en-US" dirty="0" smtClean="0"/>
              <a:t>Does not meet expectations</a:t>
            </a:r>
          </a:p>
          <a:p>
            <a:r>
              <a:rPr lang="en-US" dirty="0" smtClean="0"/>
              <a:t>Meets expectations</a:t>
            </a:r>
          </a:p>
          <a:p>
            <a:r>
              <a:rPr lang="en-US" dirty="0" smtClean="0"/>
              <a:t>Exceeds expectations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Compliance with external standards such as audit findings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Plan:  Examples of assessment measures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do you know you’ve accomplished the outcome?</a:t>
            </a:r>
          </a:p>
          <a:p>
            <a:pPr>
              <a:buNone/>
            </a:pPr>
            <a:r>
              <a:rPr lang="en-US" dirty="0" smtClean="0"/>
              <a:t>At what point will you be satisfied that you’ve succeeded?</a:t>
            </a:r>
          </a:p>
          <a:p>
            <a:pPr>
              <a:buNone/>
            </a:pPr>
            <a:r>
              <a:rPr lang="en-US" dirty="0" smtClean="0"/>
              <a:t>IRE Example: 80</a:t>
            </a:r>
            <a:r>
              <a:rPr lang="en-US" dirty="0"/>
              <a:t>% of workshop attendees report improvement in knowledge of assessment and </a:t>
            </a:r>
            <a:r>
              <a:rPr lang="en-US" dirty="0" smtClean="0"/>
              <a:t>feel better able </a:t>
            </a:r>
            <a:r>
              <a:rPr lang="en-US" dirty="0"/>
              <a:t>to assess their operations.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Plan:  Identifying criteria for success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 you need to develop your assessment measure before you can use it?  How long will that take?  How long will analysis of the results take?</a:t>
            </a:r>
          </a:p>
          <a:p>
            <a:pPr>
              <a:buNone/>
            </a:pPr>
            <a:r>
              <a:rPr lang="en-US" dirty="0" smtClean="0"/>
              <a:t>Sketch out an action plan to put your assessment(s), analysis and any anticipated improvements into place.</a:t>
            </a:r>
          </a:p>
          <a:p>
            <a:pPr>
              <a:buNone/>
            </a:pPr>
            <a:r>
              <a:rPr lang="en-US" dirty="0" smtClean="0"/>
              <a:t>Measure and analyze one semester or year and implement changes the next.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Plan:  Putting the plan into action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Annual Assessment Reports:</a:t>
            </a:r>
          </a:p>
          <a:p>
            <a:pPr marL="623887" indent="-514350">
              <a:buAutoNum type="arabicParenR"/>
            </a:pPr>
            <a:r>
              <a:rPr lang="en-US" dirty="0" smtClean="0"/>
              <a:t>Document the assessment measures you used and their results</a:t>
            </a:r>
          </a:p>
          <a:p>
            <a:pPr marL="623887" indent="-514350">
              <a:buAutoNum type="arabicParenR"/>
            </a:pPr>
            <a:r>
              <a:rPr lang="en-US" dirty="0" smtClean="0"/>
              <a:t>Provide an analysis and interpretation</a:t>
            </a:r>
          </a:p>
          <a:p>
            <a:pPr marL="623887" indent="-514350">
              <a:buAutoNum type="arabicParenR"/>
            </a:pPr>
            <a:r>
              <a:rPr lang="en-US" dirty="0" smtClean="0"/>
              <a:t>Identify any action needed and/or taken to make improvements</a:t>
            </a:r>
          </a:p>
          <a:p>
            <a:pPr marL="623887" indent="-514350">
              <a:buAutoNum type="arabicParenR"/>
            </a:pPr>
            <a:r>
              <a:rPr lang="en-US" dirty="0" smtClean="0"/>
              <a:t>Follow-up on action taken with a plan for assessing the changes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Operational Assessment Overview:</a:t>
            </a:r>
            <a:br>
              <a:rPr lang="en-US" sz="3600" dirty="0" smtClean="0"/>
            </a:br>
            <a:r>
              <a:rPr lang="en-US" sz="3600" dirty="0" smtClean="0"/>
              <a:t>The Assessment Report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Welcome and introductions</a:t>
            </a:r>
          </a:p>
          <a:p>
            <a:pPr>
              <a:buNone/>
            </a:pPr>
            <a:r>
              <a:rPr lang="en-US" dirty="0" smtClean="0"/>
              <a:t>Assessment Overview</a:t>
            </a:r>
          </a:p>
          <a:p>
            <a:pPr>
              <a:buNone/>
            </a:pPr>
            <a:r>
              <a:rPr lang="en-US" dirty="0" smtClean="0"/>
              <a:t>Assessment Cycle</a:t>
            </a:r>
          </a:p>
          <a:p>
            <a:pPr>
              <a:buNone/>
            </a:pPr>
            <a:r>
              <a:rPr lang="en-US" dirty="0" smtClean="0"/>
              <a:t>Purpose of the Assessment Plan</a:t>
            </a:r>
          </a:p>
          <a:p>
            <a:pPr>
              <a:buNone/>
            </a:pPr>
            <a:r>
              <a:rPr lang="en-US" dirty="0" smtClean="0"/>
              <a:t>Putting it into action</a:t>
            </a:r>
          </a:p>
          <a:p>
            <a:pPr>
              <a:buNone/>
            </a:pPr>
            <a:r>
              <a:rPr lang="en-US" dirty="0" smtClean="0"/>
              <a:t>Completing the Assessment Report</a:t>
            </a:r>
          </a:p>
          <a:p>
            <a:pPr>
              <a:buNone/>
            </a:pPr>
            <a:r>
              <a:rPr lang="en-US" dirty="0" smtClean="0"/>
              <a:t>Discussion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Operational Assessment Workshop</a:t>
            </a:r>
            <a:br>
              <a:rPr lang="en-US" sz="3600" dirty="0" smtClean="0"/>
            </a:br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you do what you say you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well do you do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 you know?  Can you prove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you going to do to about it?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Abbreviated Assessment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Understand on-going operational assessment at GBC and why you want to assess your operations and what resources are available to you.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Understand how to plan assessments of the major activities of your department or program and how to put them into action.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Understand how to report on your assessment activities including interpreting the results and identifying when changes will be put into place for improvement.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Workshop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 The </a:t>
            </a:r>
            <a:r>
              <a:rPr lang="en-US" dirty="0"/>
              <a:t>systematic collection, review and use of information about </a:t>
            </a:r>
            <a:r>
              <a:rPr lang="en-US" dirty="0" smtClean="0"/>
              <a:t>departments </a:t>
            </a:r>
            <a:r>
              <a:rPr lang="en-US" dirty="0"/>
              <a:t>and functions for the purpose of improving operations.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Assessment </a:t>
            </a:r>
            <a:r>
              <a:rPr lang="en-US" dirty="0" smtClean="0"/>
              <a:t>requires:</a:t>
            </a:r>
          </a:p>
          <a:p>
            <a:pPr marL="623887" indent="-514350">
              <a:buAutoNum type="arabicParenR"/>
            </a:pPr>
            <a:r>
              <a:rPr lang="en-US" dirty="0" smtClean="0"/>
              <a:t>establishing clear, measurable outcomes</a:t>
            </a:r>
          </a:p>
          <a:p>
            <a:pPr marL="623887" indent="-514350">
              <a:buAutoNum type="arabicParenR"/>
            </a:pPr>
            <a:r>
              <a:rPr lang="en-US" dirty="0" smtClean="0"/>
              <a:t>identifying </a:t>
            </a:r>
            <a:r>
              <a:rPr lang="en-US" dirty="0"/>
              <a:t>appropriate measurement </a:t>
            </a:r>
            <a:r>
              <a:rPr lang="en-US" dirty="0" smtClean="0"/>
              <a:t>techniques</a:t>
            </a:r>
          </a:p>
          <a:p>
            <a:pPr marL="623887" indent="-514350">
              <a:buAutoNum type="arabicParenR"/>
            </a:pPr>
            <a:r>
              <a:rPr lang="en-US" dirty="0" smtClean="0"/>
              <a:t>acting </a:t>
            </a:r>
            <a:r>
              <a:rPr lang="en-US" dirty="0"/>
              <a:t>on the </a:t>
            </a:r>
            <a:r>
              <a:rPr lang="en-US" dirty="0" smtClean="0"/>
              <a:t>results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Operational Assessment Overview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is a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5928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0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Assessment Plans:</a:t>
            </a:r>
          </a:p>
          <a:p>
            <a:pPr marL="623887" indent="-514350">
              <a:buAutoNum type="arabicParenR"/>
            </a:pPr>
            <a:r>
              <a:rPr lang="en-US" dirty="0" smtClean="0"/>
              <a:t>Define the major activities or outcomes of your program or department</a:t>
            </a:r>
          </a:p>
          <a:p>
            <a:pPr marL="623887" indent="-514350">
              <a:buAutoNum type="arabicParenR"/>
            </a:pPr>
            <a:r>
              <a:rPr lang="en-US" dirty="0" smtClean="0"/>
              <a:t>Identify the measurement techniques you will use to assess how well you are doing those activities</a:t>
            </a:r>
          </a:p>
          <a:p>
            <a:pPr marL="623887" indent="-514350">
              <a:buAutoNum type="arabicParenR"/>
            </a:pPr>
            <a:r>
              <a:rPr lang="en-US" dirty="0" smtClean="0"/>
              <a:t>Sketch out what needs to be in place in order to complete the assessment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Operational Assessment Overview:</a:t>
            </a:r>
            <a:br>
              <a:rPr lang="en-US" sz="3600" dirty="0" smtClean="0"/>
            </a:br>
            <a:r>
              <a:rPr lang="en-US" sz="3600" dirty="0" smtClean="0"/>
              <a:t>The Assessment Plan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r>
              <a:rPr lang="en-US" dirty="0" smtClean="0"/>
              <a:t>List the major activities that arise from your mission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Identify your stakeholders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State how you determine the quality of your work or what you want to achieve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Plan:  Defining major activities or outcomes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SMART </a:t>
            </a:r>
            <a:r>
              <a:rPr lang="en-US" dirty="0"/>
              <a:t>outcomes:  </a:t>
            </a:r>
            <a:endParaRPr lang="en-US" dirty="0" smtClean="0"/>
          </a:p>
          <a:p>
            <a:r>
              <a:rPr lang="en-US" u="sng" dirty="0" smtClean="0"/>
              <a:t>Specific</a:t>
            </a:r>
            <a:r>
              <a:rPr lang="en-US" dirty="0" smtClean="0"/>
              <a:t> – what do you do, who is involved, why, where?</a:t>
            </a:r>
          </a:p>
          <a:p>
            <a:r>
              <a:rPr lang="en-US" u="sng" dirty="0" smtClean="0"/>
              <a:t>Measurable</a:t>
            </a:r>
            <a:r>
              <a:rPr lang="en-US" dirty="0" smtClean="0"/>
              <a:t> – how will you know when it’s accomplished?  What data?</a:t>
            </a:r>
          </a:p>
          <a:p>
            <a:r>
              <a:rPr lang="en-US" u="sng" dirty="0" smtClean="0"/>
              <a:t>Achievable</a:t>
            </a:r>
            <a:r>
              <a:rPr lang="en-US" dirty="0" smtClean="0"/>
              <a:t> – how will you do it?</a:t>
            </a:r>
          </a:p>
          <a:p>
            <a:r>
              <a:rPr lang="en-US" u="sng" dirty="0" smtClean="0"/>
              <a:t>Relevant</a:t>
            </a:r>
            <a:r>
              <a:rPr lang="en-US" dirty="0" smtClean="0"/>
              <a:t> – does it relate to the College mission and vision? Your division goals?</a:t>
            </a:r>
          </a:p>
          <a:p>
            <a:r>
              <a:rPr lang="en-US" u="sng" dirty="0" smtClean="0"/>
              <a:t>Time-bound</a:t>
            </a:r>
            <a:r>
              <a:rPr lang="en-US" dirty="0" smtClean="0"/>
              <a:t> – when will this be done?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Operational Assessment Overview:</a:t>
            </a:r>
            <a:br>
              <a:rPr lang="en-US" sz="3600" dirty="0" smtClean="0"/>
            </a:br>
            <a:r>
              <a:rPr lang="en-US" sz="3600" dirty="0" smtClean="0"/>
              <a:t>The Assessment Plan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Mission: The mission of Institutional Research and Effectiveness is </a:t>
            </a:r>
            <a:r>
              <a:rPr lang="en-US" dirty="0"/>
              <a:t>to foster a culture of evidence by facilitating the management, analysis, reporting and use of data and information in support of planning, assessment and decision-making.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Assessment Plan Example:  </a:t>
            </a:r>
            <a:br>
              <a:rPr lang="en-US" sz="3600" dirty="0" smtClean="0"/>
            </a:br>
            <a:r>
              <a:rPr lang="en-US" sz="3600" dirty="0" smtClean="0"/>
              <a:t>Institutional Research &amp; Effectiveness (IRE)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DD62-8CF5-4F63-9F20-479FACAD77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2064</TotalTime>
  <Words>823</Words>
  <Application>Microsoft Office PowerPoint</Application>
  <PresentationFormat>On-screen Show (4:3)</PresentationFormat>
  <Paragraphs>150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Operational Outcomes Assessment Workshop July 29, 2014</vt:lpstr>
      <vt:lpstr>Operational Assessment Workshop Agenda</vt:lpstr>
      <vt:lpstr>Workshop Outcomes</vt:lpstr>
      <vt:lpstr>Operational Assessment Overview</vt:lpstr>
      <vt:lpstr>Assessment is a Process</vt:lpstr>
      <vt:lpstr>Operational Assessment Overview: The Assessment Plan</vt:lpstr>
      <vt:lpstr>The Assessment Plan:  Defining major activities or outcomes</vt:lpstr>
      <vt:lpstr>Operational Assessment Overview: The Assessment Plan</vt:lpstr>
      <vt:lpstr>The Assessment Plan Example:   Institutional Research &amp; Effectiveness (IRE)</vt:lpstr>
      <vt:lpstr>The Assessment Plan Example:   IRE Major Activities</vt:lpstr>
      <vt:lpstr>The Assessment Plan Example:   IRE Major Stakeholders</vt:lpstr>
      <vt:lpstr>The Assessment Plan Example:  IRE quality of work statements</vt:lpstr>
      <vt:lpstr>The Assessment Plan Example:   IRE major activity or outcome</vt:lpstr>
      <vt:lpstr>The Assessment Plan:  Examples of assessment measures</vt:lpstr>
      <vt:lpstr>The Assessment Plan:  Examples of assessment measures</vt:lpstr>
      <vt:lpstr>The Assessment Plan:  Examples of assessment measures</vt:lpstr>
      <vt:lpstr>The Assessment Plan:  Identifying criteria for success</vt:lpstr>
      <vt:lpstr>The Assessment Plan:  Putting the plan into action</vt:lpstr>
      <vt:lpstr>Operational Assessment Overview: The Assessment Report</vt:lpstr>
      <vt:lpstr>Abbreviated Assessment</vt:lpstr>
    </vt:vector>
  </TitlesOfParts>
  <Company>Great Basin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GBC</dc:creator>
  <cp:lastModifiedBy>Great Basin College</cp:lastModifiedBy>
  <cp:revision>144</cp:revision>
  <cp:lastPrinted>2014-07-29T04:16:56Z</cp:lastPrinted>
  <dcterms:created xsi:type="dcterms:W3CDTF">2010-05-26T15:46:54Z</dcterms:created>
  <dcterms:modified xsi:type="dcterms:W3CDTF">2014-08-04T17:58:06Z</dcterms:modified>
</cp:coreProperties>
</file>